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7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08B9EBBA-996F-894A-B54A-D6246ED52CEA}" type="datetimeFigureOut">
              <a:rPr lang="en-US" smtClean="0"/>
              <a:pPr/>
              <a:t>8/4/2016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8787818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smtClean="0"/>
              <a:pPr/>
              <a:t>8/4/2016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53150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smtClean="0"/>
              <a:pPr/>
              <a:t>8/4/2016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65360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smtClean="0"/>
              <a:pPr/>
              <a:t>8/4/2016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0621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DFA1846-DA80-1C48-A609-854EA85C59AD}" type="datetimeFigureOut">
              <a:rPr lang="en-US" smtClean="0"/>
              <a:pPr/>
              <a:t>8/4/2016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0029221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smtClean="0"/>
              <a:pPr/>
              <a:t>8/4/2016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924088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smtClean="0"/>
              <a:pPr/>
              <a:t>8/4/2016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3887468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smtClean="0"/>
              <a:pPr/>
              <a:t>8/4/2016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08963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smtClean="0"/>
              <a:pPr/>
              <a:t>8/4/2016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40875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D0DF5E60-9974-AC48-9591-99C2BB44B7CF}" type="datetimeFigureOut">
              <a:rPr lang="en-US" smtClean="0"/>
              <a:pPr/>
              <a:t>8/4/2016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691635814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4294967295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18C79C5D-2A6F-F04D-97DA-BEF2467B64E4}" type="datetimeFigureOut">
              <a:rPr lang="en-US" smtClean="0"/>
              <a:pPr/>
              <a:t>8/4/2016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12403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09B482E8-6E0E-1B4F-B1FD-C69DB9E858D9}" type="datetimeFigureOut">
              <a:rPr lang="en-US" smtClean="0"/>
              <a:pPr/>
              <a:t>8/4/2016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205986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4294967295" pos="792">
          <p15:clr>
            <a:srgbClr val="F26B43"/>
          </p15:clr>
        </p15:guide>
        <p15:guide id="4294967295" pos="7200">
          <p15:clr>
            <a:srgbClr val="F26B43"/>
          </p15:clr>
        </p15:guide>
        <p15:guide id="4294967295" orient="horz" pos="4008">
          <p15:clr>
            <a:srgbClr val="F26B43"/>
          </p15:clr>
        </p15:guide>
        <p15:guide id="4294967295" orient="horz" pos="1440">
          <p15:clr>
            <a:srgbClr val="F26B43"/>
          </p15:clr>
        </p15:guide>
        <p15:guide id="4294967295" orient="horz" pos="3720">
          <p15:clr>
            <a:srgbClr val="F26B43"/>
          </p15:clr>
        </p15:guide>
        <p15:guide id="4294967295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future-students.uq.edu.au/apply/doctor-of-medicine/pathways-and-entry-requirements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career-ready.blogs.latrobe.edu.au/2013/09/10/use-the-star-model-for-success-in-job-applications-and-interviews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future-students.uq.edu.au/rural-background-sub-quota" TargetMode="External"/><Relationship Id="rId2" Type="http://schemas.openxmlformats.org/officeDocument/2006/relationships/hyperlink" Target="http://health.gov.au/bmpscheme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course-search.qtac.edu.au/s/search.html?collection=qtac-courses&amp;form=course-details&amp;meta_1_sand=721402&amp;fmo=on&amp;meta_a_sand=2016/2017%20Admissions%20(Semester%203,%202016;%20Semester%201%20and%202,%202017)" TargetMode="External"/><Relationship Id="rId2" Type="http://schemas.openxmlformats.org/officeDocument/2006/relationships/hyperlink" Target="http://course-search.qtac.edu.au/s/search.html?collection=qtac-courses&amp;form=course-details&amp;meta_1_sand=721302&amp;fmo=on&amp;meta_a_sand=2016/2017%20Admissions%20(Semester%203,%202016;%20Semester%201%20and%202,%202017)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course-search.qtac.edu.au/s/search.html?collection=qtac-courses&amp;form=course-details&amp;meta_1_sand=317012&amp;fmo=on&amp;meta_a_sand=2016/2017%20Admissions%20(Semester%203,%202016;%20Semester%201%20and%202,%202017)" TargetMode="External"/><Relationship Id="rId4" Type="http://schemas.openxmlformats.org/officeDocument/2006/relationships/hyperlink" Target="http://course-search.qtac.edu.au/s/search.html?collection=qtac-courses&amp;form=course-details&amp;meta_1_sand=228272&amp;fmo=on&amp;meta_a_sand=2016/2017%20Admissions%20(Semester%203,%202016;%20Semester%201%20and%202,%202017)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qtac.edu.au/applications/apply-here/applying-interstate" TargetMode="External"/><Relationship Id="rId2" Type="http://schemas.openxmlformats.org/officeDocument/2006/relationships/hyperlink" Target="http://www.gooduniversitiesguide.com.au/course/search/%28offset%29/0/%28StudyField%29/Medicine/%28State%29/ACT-NSW-NT-QLD-SA-TAS-VIC-WA/%28Qualifications%29/M-N-O#.V6LRGPl97IU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 smtClean="0"/>
              <a:t>Applying for Medicine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AU" dirty="0" smtClean="0"/>
              <a:t>Maximising your chances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0677195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STEP-BY-STEP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AutoNum type="arabicPeriod"/>
            </a:pPr>
            <a:r>
              <a:rPr lang="en-AU" dirty="0" smtClean="0"/>
              <a:t>Check that you satisfy the prerequisites</a:t>
            </a:r>
          </a:p>
          <a:p>
            <a:pPr>
              <a:buAutoNum type="arabicPeriod"/>
            </a:pPr>
            <a:r>
              <a:rPr lang="en-AU" dirty="0" smtClean="0"/>
              <a:t>Sit UMAT</a:t>
            </a:r>
          </a:p>
          <a:p>
            <a:pPr>
              <a:buAutoNum type="arabicPeriod"/>
            </a:pPr>
            <a:r>
              <a:rPr lang="en-AU" dirty="0" smtClean="0"/>
              <a:t>If applying at JCU, send written application by Sept 30</a:t>
            </a:r>
          </a:p>
          <a:p>
            <a:pPr>
              <a:buAutoNum type="arabicPeriod"/>
            </a:pPr>
            <a:r>
              <a:rPr lang="en-AU" dirty="0" smtClean="0"/>
              <a:t>UQ decision + application </a:t>
            </a:r>
          </a:p>
          <a:p>
            <a:pPr>
              <a:buAutoNum type="arabicPeriod"/>
            </a:pPr>
            <a:r>
              <a:rPr lang="en-AU" dirty="0" smtClean="0"/>
              <a:t>Apply through QTAC </a:t>
            </a:r>
          </a:p>
          <a:p>
            <a:pPr>
              <a:buAutoNum type="arabicPeriod"/>
            </a:pPr>
            <a:r>
              <a:rPr lang="en-AU" dirty="0" smtClean="0"/>
              <a:t>Apply through other TACS</a:t>
            </a:r>
          </a:p>
          <a:p>
            <a:pPr>
              <a:buAutoNum type="arabicPeriod"/>
            </a:pPr>
            <a:r>
              <a:rPr lang="en-AU" dirty="0" smtClean="0"/>
              <a:t>Ensure vaccinations are up-to-date</a:t>
            </a:r>
          </a:p>
          <a:p>
            <a:pPr>
              <a:buAutoNum type="arabicPeriod"/>
            </a:pPr>
            <a:r>
              <a:rPr lang="en-AU" dirty="0" smtClean="0"/>
              <a:t>Form a viable back-up plan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7268778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PREREQUISITES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dirty="0" smtClean="0"/>
              <a:t>Medicine &amp; Dentistry are demanding courses. </a:t>
            </a:r>
          </a:p>
          <a:p>
            <a:pPr marL="0" indent="0">
              <a:buNone/>
            </a:pPr>
            <a:r>
              <a:rPr lang="en-AU" dirty="0" smtClean="0"/>
              <a:t>In order to get into a course in these fields and to succeed, you should be a high-achieving student in English, Maths B and Chemistry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6323810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SIT UMAT</a:t>
            </a:r>
            <a:endParaRPr lang="en-AU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Only for UQ in QLD. Check entry scores </a:t>
            </a:r>
            <a:r>
              <a:rPr lang="en-AU" dirty="0"/>
              <a:t>here: </a:t>
            </a:r>
            <a:r>
              <a:rPr lang="en-AU" dirty="0">
                <a:hlinkClick r:id="rId2"/>
              </a:rPr>
              <a:t>https://</a:t>
            </a:r>
            <a:r>
              <a:rPr lang="en-AU" dirty="0" smtClean="0">
                <a:hlinkClick r:id="rId2"/>
              </a:rPr>
              <a:t>future-students.uq.edu.au/apply/doctor-of-medicine/pathways-and-entry-requirements</a:t>
            </a:r>
            <a:endParaRPr lang="en-AU" dirty="0" smtClean="0"/>
          </a:p>
          <a:p>
            <a:pPr marL="0" indent="0">
              <a:buNone/>
            </a:pPr>
            <a:endParaRPr lang="en-AU" dirty="0" smtClean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797896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JCU 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Read everything! Make sure to orient your application to JCU’s focus of Tropical/Indigenous Health. Following the ‘STAR’ format might give you some ideas. It’s a technique for writing a job application, which is (sort of) what this application is. </a:t>
            </a:r>
          </a:p>
          <a:p>
            <a:pPr marL="0" indent="0">
              <a:buNone/>
            </a:pPr>
            <a:r>
              <a:rPr lang="en-AU" dirty="0">
                <a:hlinkClick r:id="rId2"/>
              </a:rPr>
              <a:t>https://career-ready.blogs.latrobe.edu.au/2013/09/10/use-the-star-model-for-success-in-job-applications-and-interviews</a:t>
            </a:r>
            <a:r>
              <a:rPr lang="en-AU" dirty="0" smtClean="0">
                <a:hlinkClick r:id="rId2"/>
              </a:rPr>
              <a:t>/</a:t>
            </a:r>
            <a:endParaRPr lang="en-AU" dirty="0" smtClean="0"/>
          </a:p>
          <a:p>
            <a:pPr marL="0" indent="0"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920131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UQ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rabicPeriod"/>
            </a:pPr>
            <a:r>
              <a:rPr lang="en-AU" dirty="0" smtClean="0"/>
              <a:t>Decide whether you want to apply for the bonded scheme in addition to the </a:t>
            </a:r>
            <a:r>
              <a:rPr lang="en-AU" dirty="0"/>
              <a:t>regular scheme </a:t>
            </a:r>
            <a:r>
              <a:rPr lang="en-AU" dirty="0">
                <a:hlinkClick r:id="rId2"/>
              </a:rPr>
              <a:t>http://</a:t>
            </a:r>
            <a:r>
              <a:rPr lang="en-AU" dirty="0" smtClean="0">
                <a:hlinkClick r:id="rId2"/>
              </a:rPr>
              <a:t>health.gov.au/bmpscheme</a:t>
            </a:r>
            <a:endParaRPr lang="en-AU" dirty="0" smtClean="0"/>
          </a:p>
          <a:p>
            <a:pPr marL="457200" indent="-457200">
              <a:buAutoNum type="arabicPeriod"/>
            </a:pPr>
            <a:r>
              <a:rPr lang="en-AU" dirty="0" smtClean="0"/>
              <a:t> </a:t>
            </a:r>
            <a:r>
              <a:rPr lang="en-AU" dirty="0"/>
              <a:t>Apply </a:t>
            </a:r>
            <a:r>
              <a:rPr lang="en-AU" dirty="0" smtClean="0"/>
              <a:t>for your bonus ranks with the Rural Background </a:t>
            </a:r>
            <a:r>
              <a:rPr lang="en-AU" dirty="0"/>
              <a:t>Sub </a:t>
            </a:r>
            <a:r>
              <a:rPr lang="en-AU" dirty="0" smtClean="0"/>
              <a:t>Quota and submit form! </a:t>
            </a:r>
            <a:r>
              <a:rPr lang="en-AU" dirty="0">
                <a:hlinkClick r:id="rId3"/>
              </a:rPr>
              <a:t>https://</a:t>
            </a:r>
            <a:r>
              <a:rPr lang="en-AU" dirty="0" smtClean="0">
                <a:hlinkClick r:id="rId3"/>
              </a:rPr>
              <a:t>future-students.uq.edu.au/rural-background-sub-quota</a:t>
            </a:r>
            <a:endParaRPr lang="en-AU" dirty="0" smtClean="0"/>
          </a:p>
          <a:p>
            <a:pPr marL="0" indent="0"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5667551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QTAC – your options</a:t>
            </a:r>
            <a:endParaRPr lang="en-AU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89759392"/>
              </p:ext>
            </p:extLst>
          </p:nvPr>
        </p:nvGraphicFramePr>
        <p:xfrm>
          <a:off x="1250950" y="2286000"/>
          <a:ext cx="10179051" cy="5313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93017"/>
                <a:gridCol w="3393017"/>
                <a:gridCol w="3393017"/>
              </a:tblGrid>
              <a:tr h="370840">
                <a:tc>
                  <a:txBody>
                    <a:bodyPr/>
                    <a:lstStyle/>
                    <a:p>
                      <a:r>
                        <a:rPr lang="en-AU" dirty="0" smtClean="0"/>
                        <a:t>COURSE CODE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UNI</a:t>
                      </a:r>
                      <a:endParaRPr lang="en-A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 smtClean="0"/>
                        <a:t>721302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8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 tooltip="Doctor of Medicine (MD) (Provisional Entry for School-Leavers)"/>
                        </a:rPr>
                        <a:t>Doctor of Medicine (MD) (Provisional Entry for School-Leavers)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UQ</a:t>
                      </a:r>
                      <a:endParaRPr lang="en-A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721402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8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3" tooltip="Doctor of Medicine (MD) Provisional Entry for School-Leavers (Bonded Medical Places)"/>
                        </a:rPr>
                        <a:t>Doctor of Medicine (MD) Provisional Entry for School-Leavers (Bonded Medical Places)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UQ</a:t>
                      </a:r>
                      <a:endParaRPr lang="en-A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228272/233422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8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4" tooltip="Bachelor of Medical Science (MD Provisional Entry for School-Leavers)"/>
                        </a:rPr>
                        <a:t>Bachelor of Medical Science (MD Provisional Entry for School-Leavers)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Griffith Nathan/Gold Coast</a:t>
                      </a:r>
                      <a:endParaRPr lang="en-A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317012</a:t>
                      </a:r>
                      <a:endParaRPr lang="en-A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8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5" tooltip="Bachelor of Medicine, Bachelor of Surgery"/>
                        </a:rPr>
                        <a:t>Bachelor of Medicine, Bachelor of Surgery</a:t>
                      </a:r>
                      <a:endParaRPr lang="en-AU" dirty="0" smtClean="0"/>
                    </a:p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JCU</a:t>
                      </a:r>
                      <a:endParaRPr lang="en-A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 smtClean="0"/>
                        <a:t>???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Alternative of your choice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?</a:t>
                      </a:r>
                      <a:endParaRPr lang="en-A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dirty="0" smtClean="0"/>
                        <a:t>Pathway</a:t>
                      </a:r>
                      <a:r>
                        <a:rPr lang="en-AU" baseline="0" dirty="0" smtClean="0"/>
                        <a:t> course e.g. </a:t>
                      </a:r>
                      <a:r>
                        <a:rPr lang="en-AU" baseline="0" dirty="0" err="1" smtClean="0"/>
                        <a:t>B.Science</a:t>
                      </a:r>
                      <a:r>
                        <a:rPr lang="en-AU" baseline="0" dirty="0" smtClean="0"/>
                        <a:t> (Biomed)</a:t>
                      </a:r>
                      <a:endParaRPr lang="en-AU" dirty="0" smtClean="0"/>
                    </a:p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?</a:t>
                      </a:r>
                      <a:endParaRPr lang="en-A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74997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THE OTHER TACS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dirty="0" smtClean="0"/>
              <a:t>If you’re going to move from Cairns anyway, why not maximise your chances by applying to every medical course in Australia? </a:t>
            </a:r>
          </a:p>
          <a:p>
            <a:pPr marL="0" indent="0">
              <a:buNone/>
            </a:pPr>
            <a:r>
              <a:rPr lang="en-AU" dirty="0" smtClean="0"/>
              <a:t>List of courses: </a:t>
            </a:r>
          </a:p>
          <a:p>
            <a:pPr marL="0" indent="0">
              <a:buNone/>
            </a:pPr>
            <a:r>
              <a:rPr lang="en-AU" dirty="0">
                <a:hlinkClick r:id="rId2"/>
              </a:rPr>
              <a:t>http://www.gooduniversitiesguide.com.au/course/search//%28offset%29/0/%28StudyField%29/Medicine/%28State%29/ACT-NSW-NT-QLD-SA-TAS-VIC-WA/%28Qualifications%29/M-N-O#.</a:t>
            </a:r>
            <a:r>
              <a:rPr lang="en-AU" dirty="0" smtClean="0">
                <a:hlinkClick r:id="rId2"/>
              </a:rPr>
              <a:t>V6LRGPl97IU</a:t>
            </a:r>
            <a:endParaRPr lang="en-AU" dirty="0" smtClean="0"/>
          </a:p>
          <a:p>
            <a:pPr marL="0" indent="0">
              <a:buNone/>
            </a:pPr>
            <a:r>
              <a:rPr lang="en-AU" dirty="0" smtClean="0"/>
              <a:t>Links to other TACs:</a:t>
            </a:r>
          </a:p>
          <a:p>
            <a:pPr marL="0" indent="0">
              <a:buNone/>
            </a:pPr>
            <a:r>
              <a:rPr lang="en-AU" dirty="0">
                <a:hlinkClick r:id="rId3"/>
              </a:rPr>
              <a:t>http://</a:t>
            </a:r>
            <a:r>
              <a:rPr lang="en-AU" dirty="0" smtClean="0">
                <a:hlinkClick r:id="rId3"/>
              </a:rPr>
              <a:t>www.qtac.edu.au/applications/apply-here/applying-interstate</a:t>
            </a:r>
            <a:endParaRPr lang="en-AU" dirty="0" smtClean="0"/>
          </a:p>
          <a:p>
            <a:pPr marL="0" indent="0">
              <a:buNone/>
            </a:pPr>
            <a:endParaRPr lang="en-AU" dirty="0" smtClean="0"/>
          </a:p>
        </p:txBody>
      </p:sp>
    </p:spTree>
    <p:extLst>
      <p:ext uri="{BB962C8B-B14F-4D97-AF65-F5344CB8AC3E}">
        <p14:creationId xmlns:p14="http://schemas.microsoft.com/office/powerpoint/2010/main" val="591607930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Badge</Template>
  <TotalTime>46</TotalTime>
  <Words>317</Words>
  <Application>Microsoft Office PowerPoint</Application>
  <PresentationFormat>Widescreen</PresentationFormat>
  <Paragraphs>48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Gill Sans MT</vt:lpstr>
      <vt:lpstr>Impact</vt:lpstr>
      <vt:lpstr>Badge</vt:lpstr>
      <vt:lpstr>Applying for Medicine</vt:lpstr>
      <vt:lpstr>STEP-BY-STEP</vt:lpstr>
      <vt:lpstr>PREREQUISITES</vt:lpstr>
      <vt:lpstr>SIT UMAT</vt:lpstr>
      <vt:lpstr>JCU </vt:lpstr>
      <vt:lpstr>UQ</vt:lpstr>
      <vt:lpstr>QTAC – your options</vt:lpstr>
      <vt:lpstr>THE OTHER TACS</vt:lpstr>
    </vt:vector>
  </TitlesOfParts>
  <Company>St Augustine's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Applying for Medicine</dc:title>
  <dc:creator>Nicole Anderson</dc:creator>
  <cp:lastModifiedBy>Nicole Anderson</cp:lastModifiedBy>
  <cp:revision>5</cp:revision>
  <dcterms:created xsi:type="dcterms:W3CDTF">2016-08-04T04:38:39Z</dcterms:created>
  <dcterms:modified xsi:type="dcterms:W3CDTF">2016-08-04T05:25:14Z</dcterms:modified>
</cp:coreProperties>
</file>